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5" r:id="rId3"/>
    <p:sldId id="25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24E8B-5DAB-43BB-A715-CAE72CBC8739}" v="2" dt="2024-09-05T11:31:45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3" d="100"/>
          <a:sy n="103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han" userId="246e959495c329f5" providerId="LiveId" clId="{73724E8B-5DAB-43BB-A715-CAE72CBC8739}"/>
    <pc:docChg chg="custSel addSld delSld modSld">
      <pc:chgData name="John khan" userId="246e959495c329f5" providerId="LiveId" clId="{73724E8B-5DAB-43BB-A715-CAE72CBC8739}" dt="2024-09-05T11:32:03.405" v="67" actId="47"/>
      <pc:docMkLst>
        <pc:docMk/>
      </pc:docMkLst>
      <pc:sldChg chg="modSp mod">
        <pc:chgData name="John khan" userId="246e959495c329f5" providerId="LiveId" clId="{73724E8B-5DAB-43BB-A715-CAE72CBC8739}" dt="2024-09-05T11:14:01.427" v="61" actId="113"/>
        <pc:sldMkLst>
          <pc:docMk/>
          <pc:sldMk cId="0" sldId="268"/>
        </pc:sldMkLst>
        <pc:spChg chg="mod">
          <ac:chgData name="John khan" userId="246e959495c329f5" providerId="LiveId" clId="{73724E8B-5DAB-43BB-A715-CAE72CBC8739}" dt="2024-09-05T11:14:01.427" v="61" actId="113"/>
          <ac:spMkLst>
            <pc:docMk/>
            <pc:sldMk cId="0" sldId="268"/>
            <ac:spMk id="5" creationId="{00000000-0000-0000-0000-000000000000}"/>
          </ac:spMkLst>
        </pc:spChg>
      </pc:sldChg>
      <pc:sldChg chg="new del">
        <pc:chgData name="John khan" userId="246e959495c329f5" providerId="LiveId" clId="{73724E8B-5DAB-43BB-A715-CAE72CBC8739}" dt="2024-09-05T10:16:24.389" v="6" actId="47"/>
        <pc:sldMkLst>
          <pc:docMk/>
          <pc:sldMk cId="2324719297" sldId="293"/>
        </pc:sldMkLst>
      </pc:sldChg>
      <pc:sldChg chg="new del">
        <pc:chgData name="John khan" userId="246e959495c329f5" providerId="LiveId" clId="{73724E8B-5DAB-43BB-A715-CAE72CBC8739}" dt="2024-09-05T10:12:12.065" v="2" actId="47"/>
        <pc:sldMkLst>
          <pc:docMk/>
          <pc:sldMk cId="142556032" sldId="294"/>
        </pc:sldMkLst>
      </pc:sldChg>
      <pc:sldChg chg="modSp mod">
        <pc:chgData name="John khan" userId="246e959495c329f5" providerId="LiveId" clId="{73724E8B-5DAB-43BB-A715-CAE72CBC8739}" dt="2024-09-05T10:12:33.300" v="5" actId="1076"/>
        <pc:sldMkLst>
          <pc:docMk/>
          <pc:sldMk cId="0" sldId="295"/>
        </pc:sldMkLst>
        <pc:spChg chg="mod">
          <ac:chgData name="John khan" userId="246e959495c329f5" providerId="LiveId" clId="{73724E8B-5DAB-43BB-A715-CAE72CBC8739}" dt="2024-09-05T10:12:33.300" v="5" actId="1076"/>
          <ac:spMkLst>
            <pc:docMk/>
            <pc:sldMk cId="0" sldId="295"/>
            <ac:spMk id="2" creationId="{00000000-0000-0000-0000-000000000000}"/>
          </ac:spMkLst>
        </pc:spChg>
        <pc:spChg chg="mod">
          <ac:chgData name="John khan" userId="246e959495c329f5" providerId="LiveId" clId="{73724E8B-5DAB-43BB-A715-CAE72CBC8739}" dt="2024-09-05T10:12:15.829" v="3" actId="1076"/>
          <ac:spMkLst>
            <pc:docMk/>
            <pc:sldMk cId="0" sldId="295"/>
            <ac:spMk id="17" creationId="{00000000-0000-0000-0000-000000000000}"/>
          </ac:spMkLst>
        </pc:spChg>
      </pc:sldChg>
      <pc:sldChg chg="addSp delSp modSp new del mod setBg">
        <pc:chgData name="John khan" userId="246e959495c329f5" providerId="LiveId" clId="{73724E8B-5DAB-43BB-A715-CAE72CBC8739}" dt="2024-09-05T11:32:03.405" v="67" actId="47"/>
        <pc:sldMkLst>
          <pc:docMk/>
          <pc:sldMk cId="838084831" sldId="296"/>
        </pc:sldMkLst>
        <pc:spChg chg="del">
          <ac:chgData name="John khan" userId="246e959495c329f5" providerId="LiveId" clId="{73724E8B-5DAB-43BB-A715-CAE72CBC8739}" dt="2024-09-05T11:31:52.981" v="66" actId="26606"/>
          <ac:spMkLst>
            <pc:docMk/>
            <pc:sldMk cId="838084831" sldId="296"/>
            <ac:spMk id="2" creationId="{EA12F65A-B71A-A091-5C6B-D48793C5C3EC}"/>
          </ac:spMkLst>
        </pc:spChg>
        <pc:spChg chg="del">
          <ac:chgData name="John khan" userId="246e959495c329f5" providerId="LiveId" clId="{73724E8B-5DAB-43BB-A715-CAE72CBC8739}" dt="2024-09-05T11:31:45.241" v="63" actId="931"/>
          <ac:spMkLst>
            <pc:docMk/>
            <pc:sldMk cId="838084831" sldId="296"/>
            <ac:spMk id="3" creationId="{D14B3E21-B11B-2104-4169-7339C907F444}"/>
          </ac:spMkLst>
        </pc:spChg>
        <pc:spChg chg="add">
          <ac:chgData name="John khan" userId="246e959495c329f5" providerId="LiveId" clId="{73724E8B-5DAB-43BB-A715-CAE72CBC8739}" dt="2024-09-05T11:31:52.981" v="66" actId="26606"/>
          <ac:spMkLst>
            <pc:docMk/>
            <pc:sldMk cId="838084831" sldId="296"/>
            <ac:spMk id="10" creationId="{42A4FC2C-047E-45A5-965D-8E1E3BF09BC6}"/>
          </ac:spMkLst>
        </pc:spChg>
        <pc:picChg chg="add mod">
          <ac:chgData name="John khan" userId="246e959495c329f5" providerId="LiveId" clId="{73724E8B-5DAB-43BB-A715-CAE72CBC8739}" dt="2024-09-05T11:31:52.981" v="66" actId="26606"/>
          <ac:picMkLst>
            <pc:docMk/>
            <pc:sldMk cId="838084831" sldId="296"/>
            <ac:picMk id="5" creationId="{69D00443-DAAD-91D6-C32F-C84A95196F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E3B5-7796-5400-35CD-43C51EA21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435F6-2751-B644-FB49-21B77EB64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2862-0928-15FF-95ED-80560CEA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EBF4E-6AF6-0681-3B0A-E280A9AA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3BFEE-81DA-CF4C-2379-6C82D013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68BB-BDA2-3EB7-1CF0-B56282AB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005C3-DD9E-3E33-C85B-76A06A67C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9F314-7FD2-0CA9-51BB-7271E030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3481-12E1-811E-3EBA-427EA391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F029C-29CE-1709-841E-F7E1B20C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97914-D56F-6D1D-474F-DE3E971FB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246C7-A8E2-EA06-034D-E5CDC55C9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5129-CF2C-2250-31DC-A2ACF1AB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5CC4-4228-9E1E-C55A-7B9A8A45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6770E-C358-9607-DB8A-FDC78984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9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4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5FB0-B778-8637-4288-67900FA2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CFBC2-2AEF-5628-5CAE-66712F17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3B1A-D29A-A318-493C-377F0E46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C0B6-3419-D539-8047-9FD0B896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6E983-D64A-B817-2BF0-E3A10EB1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0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45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0E01-D08E-A637-5DD7-148F9FD5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028E1-2142-BC18-3FC8-D25B2F70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FB677-F0E7-DEDA-EEB9-1CB80810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AF1C-8110-A91A-A23E-65D585C9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D168A-C10D-351F-7D9E-211D5A8B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9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74C8-F324-5D7C-58AD-D85A675E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EFD1-B954-DC49-A2BB-F01B9FACB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52E04-3E5A-44B8-8502-17491B1EC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53859-71BA-AB0A-0877-3F41ABA4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6F088-835A-20EE-D7C0-C1482694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182BA-BD2E-021E-6347-B23D964C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3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539E-FC53-0F22-7866-B6D2047C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1DEC3-3B7B-1965-226F-96F27590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7D552-615B-97D0-D799-CD1A27255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7A36F-A14D-01ED-F6E7-671481D9B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6D45F3-171C-3817-F1D4-815C42918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67B29-4A31-07B1-1968-DFF85F61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F73D0-E73E-EC6A-F6AA-48F4578A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F9CB70-82D3-9BE7-B4B0-4D1C0D9D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7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8FAB-E422-9501-CCE4-1FFAA53C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78612-C85B-1E1F-190E-9CFFF078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0EB3F-C2A0-4626-A933-CD1918BB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06734-BDF8-5C63-6828-B9F3ECB2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76107-8836-2791-7125-E75BCA27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D28CD-2073-4256-2564-4E663398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689B2-3B69-2A6A-4BFC-1325B273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9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893-573E-90D1-B579-BA0A9D5D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798F-B640-2713-DA36-7F8D53E7B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BA6C7-F854-4EEA-EE0F-E884A784B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41051-011C-1608-2CA3-F133B202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E2557-9555-5628-DC89-E003A721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81084-48DC-804D-054C-AC4665AF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0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C1EC-5B02-3AFB-0841-7B347836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925EC-92A9-AC75-2638-7F031A68C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0AB4F-5776-D7E6-D5FB-0FDE468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52DA-37C1-06C8-7BC6-8CBA8EDB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60912-817A-2A84-3189-016A4493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802E4-E925-00B3-D80C-03803ED9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1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37161-4334-1DF1-0642-E4FA68EF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BC58C-E6AC-9BF4-78FB-C5492FE3E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DC734-E4FF-6960-2571-6EDBE76CE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48A0A2-250B-4E06-885A-7465D2CAA47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B7766-362E-62BC-2424-676EE6C40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42EFE-88AE-C3C8-D797-EF9990ACF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4F9E1-EEC8-4BC3-969A-35C8235CE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4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638800" y="1779732"/>
            <a:ext cx="7291487" cy="5678245"/>
          </a:xfrm>
          <a:custGeom>
            <a:avLst/>
            <a:gdLst/>
            <a:ahLst/>
            <a:cxnLst/>
            <a:rect l="l" t="t" r="r" b="b"/>
            <a:pathLst>
              <a:path w="10937230" h="8517368">
                <a:moveTo>
                  <a:pt x="10937230" y="0"/>
                </a:moveTo>
                <a:lnTo>
                  <a:pt x="0" y="0"/>
                </a:lnTo>
                <a:lnTo>
                  <a:pt x="0" y="8517368"/>
                </a:lnTo>
                <a:lnTo>
                  <a:pt x="10937230" y="8517368"/>
                </a:lnTo>
                <a:lnTo>
                  <a:pt x="109372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5601" y="7017"/>
            <a:ext cx="5787451" cy="403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082"/>
              </a:lnSpc>
            </a:pPr>
            <a:r>
              <a:rPr lang="en-US" sz="28401" dirty="0">
                <a:solidFill>
                  <a:srgbClr val="D119A9"/>
                </a:solidFill>
                <a:latin typeface="Impact"/>
                <a:ea typeface="Impact"/>
                <a:cs typeface="Impact"/>
                <a:sym typeface="Impact"/>
              </a:rPr>
              <a:t>ACT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D2D52D-6119-505A-996B-248D51643304}"/>
              </a:ext>
            </a:extLst>
          </p:cNvPr>
          <p:cNvGrpSpPr/>
          <p:nvPr/>
        </p:nvGrpSpPr>
        <p:grpSpPr>
          <a:xfrm>
            <a:off x="545733" y="3769275"/>
            <a:ext cx="1812511" cy="851728"/>
            <a:chOff x="797903" y="5624621"/>
            <a:chExt cx="2718767" cy="1277592"/>
          </a:xfrm>
        </p:grpSpPr>
        <p:grpSp>
          <p:nvGrpSpPr>
            <p:cNvPr id="5" name="Group 5"/>
            <p:cNvGrpSpPr/>
            <p:nvPr/>
          </p:nvGrpSpPr>
          <p:grpSpPr>
            <a:xfrm>
              <a:off x="797903" y="5624621"/>
              <a:ext cx="2718767" cy="1277592"/>
              <a:chOff x="-8660" y="-291766"/>
              <a:chExt cx="1137545" cy="53455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8660" y="-291766"/>
                <a:ext cx="1128885" cy="242785"/>
              </a:xfrm>
              <a:custGeom>
                <a:avLst/>
                <a:gdLst/>
                <a:ahLst/>
                <a:cxnLst/>
                <a:rect l="l" t="t" r="r" b="b"/>
                <a:pathLst>
                  <a:path w="1128885" h="242785">
                    <a:moveTo>
                      <a:pt x="0" y="0"/>
                    </a:moveTo>
                    <a:lnTo>
                      <a:pt x="1128885" y="0"/>
                    </a:lnTo>
                    <a:lnTo>
                      <a:pt x="1128885" y="242785"/>
                    </a:lnTo>
                    <a:lnTo>
                      <a:pt x="0" y="242785"/>
                    </a:lnTo>
                    <a:close/>
                  </a:path>
                </a:pathLst>
              </a:custGeom>
              <a:solidFill>
                <a:srgbClr val="D119A9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128885" cy="28088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3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039093" y="5678034"/>
              <a:ext cx="2257086" cy="504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777"/>
                </a:lnSpc>
              </a:pPr>
              <a:r>
                <a:rPr lang="en-US" sz="1984" dirty="0">
                  <a:solidFill>
                    <a:srgbClr val="FFFF33"/>
                  </a:solidFill>
                  <a:latin typeface="Anton"/>
                  <a:ea typeface="Anton"/>
                  <a:cs typeface="Anton"/>
                  <a:sym typeface="Anton"/>
                </a:rPr>
                <a:t>Acknowledge</a:t>
              </a:r>
              <a:r>
                <a:rPr lang="en-US" sz="1984" dirty="0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05238" y="3718758"/>
            <a:ext cx="1798713" cy="447549"/>
            <a:chOff x="0" y="-38100"/>
            <a:chExt cx="1128885" cy="280885"/>
          </a:xfrm>
        </p:grpSpPr>
        <p:sp>
          <p:nvSpPr>
            <p:cNvPr id="10" name="Freeform 10"/>
            <p:cNvSpPr/>
            <p:nvPr/>
          </p:nvSpPr>
          <p:spPr>
            <a:xfrm>
              <a:off x="0" y="-12403"/>
              <a:ext cx="1128885" cy="242785"/>
            </a:xfrm>
            <a:custGeom>
              <a:avLst/>
              <a:gdLst/>
              <a:ahLst/>
              <a:cxnLst/>
              <a:rect l="l" t="t" r="r" b="b"/>
              <a:pathLst>
                <a:path w="1128885" h="242785">
                  <a:moveTo>
                    <a:pt x="0" y="0"/>
                  </a:moveTo>
                  <a:lnTo>
                    <a:pt x="1128885" y="0"/>
                  </a:lnTo>
                  <a:lnTo>
                    <a:pt x="1128885" y="242785"/>
                  </a:lnTo>
                  <a:lnTo>
                    <a:pt x="0" y="242785"/>
                  </a:lnTo>
                  <a:close/>
                </a:path>
              </a:pathLst>
            </a:custGeom>
            <a:solidFill>
              <a:srgbClr val="D119A9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8885" cy="2808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3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683852" y="3805995"/>
            <a:ext cx="1504724" cy="336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77"/>
              </a:lnSpc>
            </a:pPr>
            <a:r>
              <a:rPr lang="en-US" sz="1984" dirty="0">
                <a:solidFill>
                  <a:srgbClr val="FFFF33"/>
                </a:solidFill>
                <a:latin typeface="Anton"/>
                <a:ea typeface="Anton"/>
                <a:cs typeface="Anton"/>
                <a:sym typeface="Anton"/>
              </a:rPr>
              <a:t>Care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490652" y="3716458"/>
            <a:ext cx="1798713" cy="447549"/>
            <a:chOff x="0" y="-38100"/>
            <a:chExt cx="1128885" cy="280885"/>
          </a:xfrm>
        </p:grpSpPr>
        <p:sp>
          <p:nvSpPr>
            <p:cNvPr id="14" name="Freeform 14"/>
            <p:cNvSpPr/>
            <p:nvPr/>
          </p:nvSpPr>
          <p:spPr>
            <a:xfrm>
              <a:off x="0" y="-12403"/>
              <a:ext cx="1128885" cy="242785"/>
            </a:xfrm>
            <a:custGeom>
              <a:avLst/>
              <a:gdLst/>
              <a:ahLst/>
              <a:cxnLst/>
              <a:rect l="l" t="t" r="r" b="b"/>
              <a:pathLst>
                <a:path w="1128885" h="242785">
                  <a:moveTo>
                    <a:pt x="0" y="0"/>
                  </a:moveTo>
                  <a:lnTo>
                    <a:pt x="1128885" y="0"/>
                  </a:lnTo>
                  <a:lnTo>
                    <a:pt x="1128885" y="242785"/>
                  </a:lnTo>
                  <a:lnTo>
                    <a:pt x="0" y="242785"/>
                  </a:lnTo>
                  <a:close/>
                </a:path>
              </a:pathLst>
            </a:custGeom>
            <a:solidFill>
              <a:srgbClr val="D119A9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28885" cy="2808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3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93696" y="3813584"/>
            <a:ext cx="1504724" cy="336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77"/>
              </a:lnSpc>
            </a:pPr>
            <a:r>
              <a:rPr lang="en-US" sz="1984" dirty="0">
                <a:solidFill>
                  <a:srgbClr val="FFFF33"/>
                </a:solidFill>
                <a:latin typeface="Anton"/>
                <a:ea typeface="Anton"/>
                <a:cs typeface="Anton"/>
                <a:sym typeface="Anton"/>
              </a:rPr>
              <a:t>Talk</a:t>
            </a:r>
          </a:p>
        </p:txBody>
      </p:sp>
      <p:sp>
        <p:nvSpPr>
          <p:cNvPr id="17" name="Freeform 17"/>
          <p:cNvSpPr/>
          <p:nvPr/>
        </p:nvSpPr>
        <p:spPr>
          <a:xfrm>
            <a:off x="536126" y="5720623"/>
            <a:ext cx="5787451" cy="889821"/>
          </a:xfrm>
          <a:custGeom>
            <a:avLst/>
            <a:gdLst/>
            <a:ahLst/>
            <a:cxnLst/>
            <a:rect l="l" t="t" r="r" b="b"/>
            <a:pathLst>
              <a:path w="8681177" h="1334731">
                <a:moveTo>
                  <a:pt x="0" y="0"/>
                </a:moveTo>
                <a:lnTo>
                  <a:pt x="8681176" y="0"/>
                </a:lnTo>
                <a:lnTo>
                  <a:pt x="8681176" y="1334731"/>
                </a:lnTo>
                <a:lnTo>
                  <a:pt x="0" y="13347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9532" y="4394435"/>
            <a:ext cx="591610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08"/>
              </a:lnSpc>
              <a:spcBef>
                <a:spcPct val="0"/>
              </a:spcBef>
            </a:pPr>
            <a:r>
              <a:rPr lang="en-US" sz="2933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SUICIDE PREVENTION FOR YOUNG PEOPLE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683220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Suicide only happens to certain types of people.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TextBox 8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9F01D6-FF98-5979-8524-73AA938FEE22}"/>
              </a:ext>
            </a:extLst>
          </p:cNvPr>
          <p:cNvGrpSpPr/>
          <p:nvPr/>
        </p:nvGrpSpPr>
        <p:grpSpPr>
          <a:xfrm>
            <a:off x="8543397" y="2200407"/>
            <a:ext cx="2962803" cy="857132"/>
            <a:chOff x="8543397" y="2200407"/>
            <a:chExt cx="2962803" cy="857132"/>
          </a:xfrm>
        </p:grpSpPr>
        <p:sp>
          <p:nvSpPr>
            <p:cNvPr id="7" name="Freeform 7"/>
            <p:cNvSpPr/>
            <p:nvPr/>
          </p:nvSpPr>
          <p:spPr>
            <a:xfrm>
              <a:off x="8543397" y="2200407"/>
              <a:ext cx="2962803" cy="857132"/>
            </a:xfrm>
            <a:custGeom>
              <a:avLst/>
              <a:gdLst/>
              <a:ahLst/>
              <a:cxnLst/>
              <a:rect l="l" t="t" r="r" b="b"/>
              <a:pathLst>
                <a:path w="4444204" h="1285698">
                  <a:moveTo>
                    <a:pt x="0" y="0"/>
                  </a:moveTo>
                  <a:lnTo>
                    <a:pt x="4444204" y="0"/>
                  </a:lnTo>
                  <a:lnTo>
                    <a:pt x="4444204" y="1285698"/>
                  </a:lnTo>
                  <a:lnTo>
                    <a:pt x="0" y="1285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92362" y="2391060"/>
              <a:ext cx="1064874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  <a:spcBef>
                  <a:spcPct val="0"/>
                </a:spcBef>
              </a:pPr>
              <a:r>
                <a:rPr lang="en-US" sz="3734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True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402779" y="3685117"/>
            <a:ext cx="127003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37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1" name="Freeform 11"/>
          <p:cNvSpPr/>
          <p:nvPr/>
        </p:nvSpPr>
        <p:spPr>
          <a:xfrm>
            <a:off x="8556393" y="3495689"/>
            <a:ext cx="2962803" cy="857132"/>
          </a:xfrm>
          <a:custGeom>
            <a:avLst/>
            <a:gdLst/>
            <a:ahLst/>
            <a:cxnLst/>
            <a:rect l="l" t="t" r="r" b="b"/>
            <a:pathLst>
              <a:path w="4444204" h="1285698">
                <a:moveTo>
                  <a:pt x="0" y="0"/>
                </a:moveTo>
                <a:lnTo>
                  <a:pt x="4444204" y="0"/>
                </a:lnTo>
                <a:lnTo>
                  <a:pt x="4444204" y="1285698"/>
                </a:lnTo>
                <a:lnTo>
                  <a:pt x="0" y="128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9887977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Fact: </a:t>
            </a: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Self-harm and suicide can affect anyone regardless of age, gender, race or background. It's not exclusive to any </a:t>
            </a:r>
          </a:p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particular group.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714166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People who are suicidal want to die 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TextBox 8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65226A-1DA9-EA92-1A49-020AB9B68003}"/>
              </a:ext>
            </a:extLst>
          </p:cNvPr>
          <p:cNvGrpSpPr/>
          <p:nvPr/>
        </p:nvGrpSpPr>
        <p:grpSpPr>
          <a:xfrm>
            <a:off x="8543397" y="2200407"/>
            <a:ext cx="2962803" cy="857132"/>
            <a:chOff x="8543397" y="2200407"/>
            <a:chExt cx="2962803" cy="857132"/>
          </a:xfrm>
        </p:grpSpPr>
        <p:sp>
          <p:nvSpPr>
            <p:cNvPr id="7" name="Freeform 7"/>
            <p:cNvSpPr/>
            <p:nvPr/>
          </p:nvSpPr>
          <p:spPr>
            <a:xfrm>
              <a:off x="8543397" y="2200407"/>
              <a:ext cx="2962803" cy="857132"/>
            </a:xfrm>
            <a:custGeom>
              <a:avLst/>
              <a:gdLst/>
              <a:ahLst/>
              <a:cxnLst/>
              <a:rect l="l" t="t" r="r" b="b"/>
              <a:pathLst>
                <a:path w="4444204" h="1285698">
                  <a:moveTo>
                    <a:pt x="0" y="0"/>
                  </a:moveTo>
                  <a:lnTo>
                    <a:pt x="4444204" y="0"/>
                  </a:lnTo>
                  <a:lnTo>
                    <a:pt x="4444204" y="1285698"/>
                  </a:lnTo>
                  <a:lnTo>
                    <a:pt x="0" y="1285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92362" y="2391060"/>
              <a:ext cx="1064874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  <a:spcBef>
                  <a:spcPct val="0"/>
                </a:spcBef>
              </a:pPr>
              <a:r>
                <a:rPr lang="en-US" sz="3734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True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402779" y="3685117"/>
            <a:ext cx="127003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37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1" name="Freeform 11"/>
          <p:cNvSpPr/>
          <p:nvPr/>
        </p:nvSpPr>
        <p:spPr>
          <a:xfrm>
            <a:off x="8556393" y="3495689"/>
            <a:ext cx="2962803" cy="857132"/>
          </a:xfrm>
          <a:custGeom>
            <a:avLst/>
            <a:gdLst/>
            <a:ahLst/>
            <a:cxnLst/>
            <a:rect l="l" t="t" r="r" b="b"/>
            <a:pathLst>
              <a:path w="4444204" h="1285698">
                <a:moveTo>
                  <a:pt x="0" y="0"/>
                </a:moveTo>
                <a:lnTo>
                  <a:pt x="4444204" y="0"/>
                </a:lnTo>
                <a:lnTo>
                  <a:pt x="4444204" y="1285698"/>
                </a:lnTo>
                <a:lnTo>
                  <a:pt x="0" y="128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082800"/>
            <a:ext cx="9887977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Fact:</a:t>
            </a: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The majority of people who feel suicidal do not want to die - they just want the situation they’re in or the way </a:t>
            </a:r>
          </a:p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they’re feeling to stop.</a:t>
            </a:r>
            <a:r>
              <a:rPr lang="en-US" sz="53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704183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Suicide happens suddenly without warning.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TextBox 8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A2BF32-16B1-8701-4734-B802A95461A7}"/>
              </a:ext>
            </a:extLst>
          </p:cNvPr>
          <p:cNvGrpSpPr/>
          <p:nvPr/>
        </p:nvGrpSpPr>
        <p:grpSpPr>
          <a:xfrm>
            <a:off x="8543397" y="2200407"/>
            <a:ext cx="2962803" cy="857132"/>
            <a:chOff x="8543397" y="2200407"/>
            <a:chExt cx="2962803" cy="857132"/>
          </a:xfrm>
        </p:grpSpPr>
        <p:sp>
          <p:nvSpPr>
            <p:cNvPr id="7" name="Freeform 7"/>
            <p:cNvSpPr/>
            <p:nvPr/>
          </p:nvSpPr>
          <p:spPr>
            <a:xfrm>
              <a:off x="8543397" y="2200407"/>
              <a:ext cx="2962803" cy="857132"/>
            </a:xfrm>
            <a:custGeom>
              <a:avLst/>
              <a:gdLst/>
              <a:ahLst/>
              <a:cxnLst/>
              <a:rect l="l" t="t" r="r" b="b"/>
              <a:pathLst>
                <a:path w="4444204" h="1285698">
                  <a:moveTo>
                    <a:pt x="0" y="0"/>
                  </a:moveTo>
                  <a:lnTo>
                    <a:pt x="4444204" y="0"/>
                  </a:lnTo>
                  <a:lnTo>
                    <a:pt x="4444204" y="1285698"/>
                  </a:lnTo>
                  <a:lnTo>
                    <a:pt x="0" y="1285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92362" y="2391060"/>
              <a:ext cx="1064874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  <a:spcBef>
                  <a:spcPct val="0"/>
                </a:spcBef>
              </a:pPr>
              <a:r>
                <a:rPr lang="en-US" sz="3734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True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402779" y="3685117"/>
            <a:ext cx="127003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37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1" name="Freeform 11"/>
          <p:cNvSpPr/>
          <p:nvPr/>
        </p:nvSpPr>
        <p:spPr>
          <a:xfrm>
            <a:off x="8556393" y="3495689"/>
            <a:ext cx="2962803" cy="857132"/>
          </a:xfrm>
          <a:custGeom>
            <a:avLst/>
            <a:gdLst/>
            <a:ahLst/>
            <a:cxnLst/>
            <a:rect l="l" t="t" r="r" b="b"/>
            <a:pathLst>
              <a:path w="4444204" h="1285698">
                <a:moveTo>
                  <a:pt x="0" y="0"/>
                </a:moveTo>
                <a:lnTo>
                  <a:pt x="4444204" y="0"/>
                </a:lnTo>
                <a:lnTo>
                  <a:pt x="4444204" y="1285698"/>
                </a:lnTo>
                <a:lnTo>
                  <a:pt x="0" y="128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61926" y="1919625"/>
            <a:ext cx="10354709" cy="378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0"/>
              </a:lnSpc>
            </a:pPr>
            <a:r>
              <a:rPr lang="en-US" sz="49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Fact:</a:t>
            </a:r>
            <a:r>
              <a:rPr lang="en-US" sz="49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While suicide is difficult to predict, many individuals exhibit warning signs, such as expressing feelings of distress or talking about suicide. 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1" y="2175007"/>
            <a:ext cx="7689287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Most suicides happen in the winter months.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771644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543397" y="2200407"/>
            <a:ext cx="2962803" cy="857132"/>
            <a:chOff x="0" y="0"/>
            <a:chExt cx="5925606" cy="1714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25606" cy="1714264"/>
            </a:xfrm>
            <a:custGeom>
              <a:avLst/>
              <a:gdLst/>
              <a:ahLst/>
              <a:cxnLst/>
              <a:rect l="l" t="t" r="r" b="b"/>
              <a:pathLst>
                <a:path w="5925606" h="1714264">
                  <a:moveTo>
                    <a:pt x="0" y="0"/>
                  </a:moveTo>
                  <a:lnTo>
                    <a:pt x="5925606" y="0"/>
                  </a:lnTo>
                  <a:lnTo>
                    <a:pt x="5925606" y="1714264"/>
                  </a:lnTo>
                  <a:lnTo>
                    <a:pt x="0" y="1714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97930" y="359080"/>
              <a:ext cx="2129748" cy="94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  <a:spcBef>
                  <a:spcPct val="0"/>
                </a:spcBef>
              </a:pPr>
              <a:r>
                <a:rPr lang="en-US" sz="3734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True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02779" y="3685117"/>
            <a:ext cx="127003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37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2" name="Freeform 12"/>
          <p:cNvSpPr/>
          <p:nvPr/>
        </p:nvSpPr>
        <p:spPr>
          <a:xfrm>
            <a:off x="8556393" y="3495689"/>
            <a:ext cx="2962803" cy="857132"/>
          </a:xfrm>
          <a:custGeom>
            <a:avLst/>
            <a:gdLst/>
            <a:ahLst/>
            <a:cxnLst/>
            <a:rect l="l" t="t" r="r" b="b"/>
            <a:pathLst>
              <a:path w="4444204" h="1285698">
                <a:moveTo>
                  <a:pt x="0" y="0"/>
                </a:moveTo>
                <a:lnTo>
                  <a:pt x="4444204" y="0"/>
                </a:lnTo>
                <a:lnTo>
                  <a:pt x="4444204" y="1285698"/>
                </a:lnTo>
                <a:lnTo>
                  <a:pt x="0" y="128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61926" y="1919625"/>
            <a:ext cx="10354709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0"/>
              </a:lnSpc>
            </a:pPr>
            <a:r>
              <a:rPr lang="en-US" sz="49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Fact:</a:t>
            </a:r>
            <a:r>
              <a:rPr lang="en-US" sz="49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Suicide is more common in the spring, but there is a noticeable peak in risk on New Year's Day. 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1" y="2175007"/>
            <a:ext cx="7689287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If someone is determined to end their life, there is nothing that anyone can do about it.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771644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543397" y="2200407"/>
            <a:ext cx="2962803" cy="857132"/>
            <a:chOff x="0" y="0"/>
            <a:chExt cx="5925606" cy="1714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25606" cy="1714264"/>
            </a:xfrm>
            <a:custGeom>
              <a:avLst/>
              <a:gdLst/>
              <a:ahLst/>
              <a:cxnLst/>
              <a:rect l="l" t="t" r="r" b="b"/>
              <a:pathLst>
                <a:path w="5925606" h="1714264">
                  <a:moveTo>
                    <a:pt x="0" y="0"/>
                  </a:moveTo>
                  <a:lnTo>
                    <a:pt x="5925606" y="0"/>
                  </a:lnTo>
                  <a:lnTo>
                    <a:pt x="5925606" y="1714264"/>
                  </a:lnTo>
                  <a:lnTo>
                    <a:pt x="0" y="1714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97930" y="359080"/>
              <a:ext cx="2129748" cy="94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  <a:spcBef>
                  <a:spcPct val="0"/>
                </a:spcBef>
              </a:pPr>
              <a:r>
                <a:rPr lang="en-US" sz="3734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True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02779" y="3685117"/>
            <a:ext cx="127003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37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2" name="Freeform 12"/>
          <p:cNvSpPr/>
          <p:nvPr/>
        </p:nvSpPr>
        <p:spPr>
          <a:xfrm>
            <a:off x="8556393" y="3495689"/>
            <a:ext cx="2962803" cy="857132"/>
          </a:xfrm>
          <a:custGeom>
            <a:avLst/>
            <a:gdLst/>
            <a:ahLst/>
            <a:cxnLst/>
            <a:rect l="l" t="t" r="r" b="b"/>
            <a:pathLst>
              <a:path w="4444204" h="1285698">
                <a:moveTo>
                  <a:pt x="0" y="0"/>
                </a:moveTo>
                <a:lnTo>
                  <a:pt x="4444204" y="0"/>
                </a:lnTo>
                <a:lnTo>
                  <a:pt x="4444204" y="1285698"/>
                </a:lnTo>
                <a:lnTo>
                  <a:pt x="0" y="128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61926" y="1919625"/>
            <a:ext cx="10354709" cy="3734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0"/>
              </a:lnSpc>
            </a:pPr>
            <a:r>
              <a:rPr lang="en-US" sz="4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Fact:</a:t>
            </a:r>
            <a:r>
              <a:rPr lang="en-US" sz="4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Intervening and offering support can make a significant difference. Many people who have attempted suicide and survived report feeling grateful to be alive afterwards.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1516-D9DD-9419-BB22-E4861F0C6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3B44B-25F7-3C41-4B33-83BB65390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logo on a green background&#10;&#10;Description automatically generated">
            <a:extLst>
              <a:ext uri="{FF2B5EF4-FFF2-40B4-BE49-F238E27FC236}">
                <a16:creationId xmlns:a16="http://schemas.microsoft.com/office/drawing/2014/main" id="{A39FF051-695B-C53C-FC67-9A25F681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896" y="-6538"/>
            <a:ext cx="12364747" cy="1249963"/>
            <a:chOff x="0" y="0"/>
            <a:chExt cx="6908557" cy="698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08557" cy="698392"/>
            </a:xfrm>
            <a:custGeom>
              <a:avLst/>
              <a:gdLst/>
              <a:ahLst/>
              <a:cxnLst/>
              <a:rect l="l" t="t" r="r" b="b"/>
              <a:pathLst>
                <a:path w="6908557" h="698392">
                  <a:moveTo>
                    <a:pt x="0" y="0"/>
                  </a:moveTo>
                  <a:lnTo>
                    <a:pt x="6908557" y="0"/>
                  </a:lnTo>
                  <a:lnTo>
                    <a:pt x="6908557" y="698392"/>
                  </a:lnTo>
                  <a:lnTo>
                    <a:pt x="0" y="698392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908557" cy="66981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00532" y="1330443"/>
            <a:ext cx="1969193" cy="5527557"/>
          </a:xfrm>
          <a:custGeom>
            <a:avLst/>
            <a:gdLst/>
            <a:ahLst/>
            <a:cxnLst/>
            <a:rect l="l" t="t" r="r" b="b"/>
            <a:pathLst>
              <a:path w="2953789" h="8291336">
                <a:moveTo>
                  <a:pt x="2953789" y="0"/>
                </a:moveTo>
                <a:lnTo>
                  <a:pt x="0" y="0"/>
                </a:lnTo>
                <a:lnTo>
                  <a:pt x="0" y="8291336"/>
                </a:lnTo>
                <a:lnTo>
                  <a:pt x="2953789" y="8291336"/>
                </a:lnTo>
                <a:lnTo>
                  <a:pt x="29537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10279129" y="1330443"/>
            <a:ext cx="1783908" cy="5447048"/>
          </a:xfrm>
          <a:custGeom>
            <a:avLst/>
            <a:gdLst/>
            <a:ahLst/>
            <a:cxnLst/>
            <a:rect l="l" t="t" r="r" b="b"/>
            <a:pathLst>
              <a:path w="2675862" h="8170572">
                <a:moveTo>
                  <a:pt x="0" y="0"/>
                </a:moveTo>
                <a:lnTo>
                  <a:pt x="2675862" y="0"/>
                </a:lnTo>
                <a:lnTo>
                  <a:pt x="2675862" y="8170572"/>
                </a:lnTo>
                <a:lnTo>
                  <a:pt x="0" y="817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1" y="78105"/>
            <a:ext cx="8850827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Useful contacts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293584" y="1438486"/>
            <a:ext cx="1079727" cy="1633415"/>
            <a:chOff x="0" y="-38100"/>
            <a:chExt cx="2159454" cy="3266829"/>
          </a:xfrm>
        </p:grpSpPr>
        <p:sp>
          <p:nvSpPr>
            <p:cNvPr id="9" name="Freeform 9"/>
            <p:cNvSpPr/>
            <p:nvPr/>
          </p:nvSpPr>
          <p:spPr>
            <a:xfrm>
              <a:off x="0" y="174205"/>
              <a:ext cx="2137064" cy="2137064"/>
            </a:xfrm>
            <a:custGeom>
              <a:avLst/>
              <a:gdLst/>
              <a:ahLst/>
              <a:cxnLst/>
              <a:rect l="l" t="t" r="r" b="b"/>
              <a:pathLst>
                <a:path w="2137064" h="2137064">
                  <a:moveTo>
                    <a:pt x="0" y="0"/>
                  </a:moveTo>
                  <a:lnTo>
                    <a:pt x="2137064" y="0"/>
                  </a:lnTo>
                  <a:lnTo>
                    <a:pt x="2137064" y="2137064"/>
                  </a:lnTo>
                  <a:lnTo>
                    <a:pt x="0" y="2137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44614" y="-38100"/>
              <a:ext cx="1914840" cy="385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9"/>
                </a:lnSpc>
              </a:pPr>
              <a:r>
                <a:rPr lang="en-US" sz="1149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Childline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11446" y="2167669"/>
              <a:ext cx="1738176" cy="1061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9"/>
                </a:lnSpc>
              </a:pPr>
              <a:r>
                <a:rPr lang="en-US" sz="493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 free, confidential service where young people up to 19 can talk about anything they’re concerned about. Provides 24/7 support through phone, chat, and email.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443371" y="1438486"/>
            <a:ext cx="1073122" cy="1642484"/>
            <a:chOff x="0" y="-38100"/>
            <a:chExt cx="2146244" cy="3284969"/>
          </a:xfrm>
        </p:grpSpPr>
        <p:sp>
          <p:nvSpPr>
            <p:cNvPr id="13" name="Freeform 13"/>
            <p:cNvSpPr/>
            <p:nvPr/>
          </p:nvSpPr>
          <p:spPr>
            <a:xfrm>
              <a:off x="0" y="187537"/>
              <a:ext cx="2144802" cy="2144802"/>
            </a:xfrm>
            <a:custGeom>
              <a:avLst/>
              <a:gdLst/>
              <a:ahLst/>
              <a:cxnLst/>
              <a:rect l="l" t="t" r="r" b="b"/>
              <a:pathLst>
                <a:path w="2144802" h="2144802">
                  <a:moveTo>
                    <a:pt x="0" y="0"/>
                  </a:moveTo>
                  <a:lnTo>
                    <a:pt x="2144802" y="0"/>
                  </a:lnTo>
                  <a:lnTo>
                    <a:pt x="2144802" y="2144802"/>
                  </a:lnTo>
                  <a:lnTo>
                    <a:pt x="0" y="2144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15924" y="-38100"/>
              <a:ext cx="1930320" cy="385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23"/>
                </a:lnSpc>
              </a:pPr>
              <a:r>
                <a:rPr lang="en-US" sz="1159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Papyrus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36412" y="2185423"/>
              <a:ext cx="1752228" cy="1061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5"/>
                </a:lnSpc>
              </a:pPr>
              <a:r>
                <a:rPr lang="en-US" sz="497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Dedicated to the prevention of young suicide. Provides confidential support and advice to young people and anyone worried about a young person through their helpline.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93584" y="5214078"/>
            <a:ext cx="1045291" cy="1531847"/>
            <a:chOff x="0" y="-38100"/>
            <a:chExt cx="2090581" cy="3063695"/>
          </a:xfrm>
        </p:grpSpPr>
        <p:sp>
          <p:nvSpPr>
            <p:cNvPr id="17" name="TextBox 17"/>
            <p:cNvSpPr txBox="1"/>
            <p:nvPr/>
          </p:nvSpPr>
          <p:spPr>
            <a:xfrm>
              <a:off x="120640" y="-38100"/>
              <a:ext cx="1908643" cy="38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5"/>
                </a:lnSpc>
              </a:pPr>
              <a:r>
                <a:rPr lang="en-US" sz="1146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Winston’s Wish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54626"/>
              <a:ext cx="2090581" cy="2090581"/>
            </a:xfrm>
            <a:custGeom>
              <a:avLst/>
              <a:gdLst/>
              <a:ahLst/>
              <a:cxnLst/>
              <a:rect l="l" t="t" r="r" b="b"/>
              <a:pathLst>
                <a:path w="2090581" h="2090581">
                  <a:moveTo>
                    <a:pt x="0" y="0"/>
                  </a:moveTo>
                  <a:lnTo>
                    <a:pt x="2090581" y="0"/>
                  </a:lnTo>
                  <a:lnTo>
                    <a:pt x="2090581" y="2090581"/>
                  </a:lnTo>
                  <a:lnTo>
                    <a:pt x="0" y="2090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0762" y="2323735"/>
              <a:ext cx="1732549" cy="701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7"/>
                </a:lnSpc>
              </a:pPr>
              <a:r>
                <a:rPr lang="en-US" sz="49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Provides bereavement support for children, young people, and their families, helping them cope with grief and loss.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585031" y="1443248"/>
            <a:ext cx="1020521" cy="1576320"/>
            <a:chOff x="0" y="-28575"/>
            <a:chExt cx="2041042" cy="3152639"/>
          </a:xfrm>
        </p:grpSpPr>
        <p:sp>
          <p:nvSpPr>
            <p:cNvPr id="21" name="Freeform 21"/>
            <p:cNvSpPr/>
            <p:nvPr/>
          </p:nvSpPr>
          <p:spPr>
            <a:xfrm>
              <a:off x="0" y="166164"/>
              <a:ext cx="1967945" cy="1967945"/>
            </a:xfrm>
            <a:custGeom>
              <a:avLst/>
              <a:gdLst/>
              <a:ahLst/>
              <a:cxnLst/>
              <a:rect l="l" t="t" r="r" b="b"/>
              <a:pathLst>
                <a:path w="1967945" h="1967945">
                  <a:moveTo>
                    <a:pt x="0" y="0"/>
                  </a:moveTo>
                  <a:lnTo>
                    <a:pt x="1967945" y="0"/>
                  </a:lnTo>
                  <a:lnTo>
                    <a:pt x="1967945" y="1967945"/>
                  </a:lnTo>
                  <a:lnTo>
                    <a:pt x="0" y="1967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24110" y="-28575"/>
              <a:ext cx="1816932" cy="361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7"/>
                </a:lnSpc>
              </a:pPr>
              <a:r>
                <a:rPr lang="en-US" sz="1091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The Mix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22524" y="2064414"/>
              <a:ext cx="1649300" cy="105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5"/>
                </a:lnSpc>
              </a:pPr>
              <a:r>
                <a:rPr lang="en-US" sz="467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Provides support to people under 25 on a range of issues including mental health and suicide through confidential helpline, webchat, and online community.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14161" y="1438486"/>
            <a:ext cx="1073203" cy="1557835"/>
            <a:chOff x="0" y="-38100"/>
            <a:chExt cx="2146405" cy="3115669"/>
          </a:xfrm>
        </p:grpSpPr>
        <p:sp>
          <p:nvSpPr>
            <p:cNvPr id="25" name="Freeform 25"/>
            <p:cNvSpPr/>
            <p:nvPr/>
          </p:nvSpPr>
          <p:spPr>
            <a:xfrm>
              <a:off x="0" y="173812"/>
              <a:ext cx="2146405" cy="2146405"/>
            </a:xfrm>
            <a:custGeom>
              <a:avLst/>
              <a:gdLst/>
              <a:ahLst/>
              <a:cxnLst/>
              <a:rect l="l" t="t" r="r" b="b"/>
              <a:pathLst>
                <a:path w="2146405" h="2146405">
                  <a:moveTo>
                    <a:pt x="0" y="0"/>
                  </a:moveTo>
                  <a:lnTo>
                    <a:pt x="2146405" y="0"/>
                  </a:lnTo>
                  <a:lnTo>
                    <a:pt x="2146405" y="2146405"/>
                  </a:lnTo>
                  <a:lnTo>
                    <a:pt x="0" y="2146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35536" y="2196173"/>
              <a:ext cx="1734253" cy="881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8"/>
                </a:lnSpc>
              </a:pPr>
              <a:r>
                <a:rPr lang="en-US" sz="49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Suicide prevention and mental health support for men (and women) of all ages, through their helpline and webchat support.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7404" y="-38100"/>
              <a:ext cx="1910521" cy="384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6"/>
                </a:lnSpc>
              </a:pPr>
              <a:r>
                <a:rPr lang="en-US" sz="1147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The Calm Zone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293584" y="3421337"/>
            <a:ext cx="1079727" cy="1426600"/>
            <a:chOff x="0" y="-38100"/>
            <a:chExt cx="2159454" cy="2853200"/>
          </a:xfrm>
        </p:grpSpPr>
        <p:sp>
          <p:nvSpPr>
            <p:cNvPr id="29" name="Freeform 29"/>
            <p:cNvSpPr/>
            <p:nvPr/>
          </p:nvSpPr>
          <p:spPr>
            <a:xfrm>
              <a:off x="0" y="176518"/>
              <a:ext cx="2154997" cy="2154997"/>
            </a:xfrm>
            <a:custGeom>
              <a:avLst/>
              <a:gdLst/>
              <a:ahLst/>
              <a:cxnLst/>
              <a:rect l="l" t="t" r="r" b="b"/>
              <a:pathLst>
                <a:path w="2154997" h="2154997">
                  <a:moveTo>
                    <a:pt x="0" y="0"/>
                  </a:moveTo>
                  <a:lnTo>
                    <a:pt x="2154997" y="0"/>
                  </a:lnTo>
                  <a:lnTo>
                    <a:pt x="2154997" y="2154997"/>
                  </a:lnTo>
                  <a:lnTo>
                    <a:pt x="0" y="2154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19192" y="-38100"/>
              <a:ext cx="1940262" cy="386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1"/>
                </a:lnSpc>
              </a:pPr>
              <a:r>
                <a:rPr lang="en-US" sz="1165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iRock Sussex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30496" y="2112728"/>
              <a:ext cx="1761252" cy="702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9"/>
                </a:lnSpc>
              </a:pPr>
              <a:r>
                <a:rPr lang="en-US" sz="49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If you’re aged 14-25 you can get support via their virtual drop in service by video call, audio call or text chat.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870978" y="3421337"/>
            <a:ext cx="1074726" cy="1441976"/>
            <a:chOff x="0" y="-38100"/>
            <a:chExt cx="2149452" cy="2883952"/>
          </a:xfrm>
        </p:grpSpPr>
        <p:sp>
          <p:nvSpPr>
            <p:cNvPr id="33" name="Freeform 33"/>
            <p:cNvSpPr/>
            <p:nvPr/>
          </p:nvSpPr>
          <p:spPr>
            <a:xfrm>
              <a:off x="0" y="147742"/>
              <a:ext cx="2149450" cy="2149450"/>
            </a:xfrm>
            <a:custGeom>
              <a:avLst/>
              <a:gdLst/>
              <a:ahLst/>
              <a:cxnLst/>
              <a:rect l="l" t="t" r="r" b="b"/>
              <a:pathLst>
                <a:path w="2149450" h="2149450">
                  <a:moveTo>
                    <a:pt x="0" y="0"/>
                  </a:moveTo>
                  <a:lnTo>
                    <a:pt x="2149450" y="0"/>
                  </a:lnTo>
                  <a:lnTo>
                    <a:pt x="2149450" y="2149450"/>
                  </a:lnTo>
                  <a:lnTo>
                    <a:pt x="0" y="2149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36220" y="-38100"/>
              <a:ext cx="1913232" cy="385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8"/>
                </a:lnSpc>
              </a:pPr>
              <a:r>
                <a:rPr lang="en-US" sz="1149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Allsorts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77998" y="2143864"/>
              <a:ext cx="1736716" cy="70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9"/>
                </a:lnSpc>
              </a:pPr>
              <a:r>
                <a:rPr lang="en-US" sz="492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Allsorts supports young people under 26 who are lesbian, gay, bisexual, trans or exploring their sexual orientation. 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65720" y="3426100"/>
            <a:ext cx="1069392" cy="1495596"/>
            <a:chOff x="0" y="-28575"/>
            <a:chExt cx="2138784" cy="2991192"/>
          </a:xfrm>
        </p:grpSpPr>
        <p:sp>
          <p:nvSpPr>
            <p:cNvPr id="37" name="Freeform 37"/>
            <p:cNvSpPr/>
            <p:nvPr/>
          </p:nvSpPr>
          <p:spPr>
            <a:xfrm>
              <a:off x="0" y="169413"/>
              <a:ext cx="2093567" cy="2093567"/>
            </a:xfrm>
            <a:custGeom>
              <a:avLst/>
              <a:gdLst/>
              <a:ahLst/>
              <a:cxnLst/>
              <a:rect l="l" t="t" r="r" b="b"/>
              <a:pathLst>
                <a:path w="2093567" h="2093567">
                  <a:moveTo>
                    <a:pt x="0" y="0"/>
                  </a:moveTo>
                  <a:lnTo>
                    <a:pt x="2093567" y="0"/>
                  </a:lnTo>
                  <a:lnTo>
                    <a:pt x="2093567" y="2093568"/>
                  </a:lnTo>
                  <a:lnTo>
                    <a:pt x="0" y="209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54044" y="-28575"/>
              <a:ext cx="1884740" cy="383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4"/>
                </a:lnSpc>
              </a:pPr>
              <a:r>
                <a:rPr lang="en-US" sz="1131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e-Emotion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43144" y="2081477"/>
              <a:ext cx="1710850" cy="88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"/>
                </a:lnSpc>
              </a:pPr>
              <a:r>
                <a:rPr lang="en-US" sz="485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Provides counselling via secure online portal. You can choose to have counselling by weekly messages or 'real time' online messages 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014161" y="3431615"/>
            <a:ext cx="1100205" cy="1322630"/>
            <a:chOff x="0" y="-38100"/>
            <a:chExt cx="2200409" cy="2645261"/>
          </a:xfrm>
        </p:grpSpPr>
        <p:sp>
          <p:nvSpPr>
            <p:cNvPr id="41" name="Freeform 41"/>
            <p:cNvSpPr/>
            <p:nvPr/>
          </p:nvSpPr>
          <p:spPr>
            <a:xfrm>
              <a:off x="0" y="108809"/>
              <a:ext cx="2200409" cy="2200409"/>
            </a:xfrm>
            <a:custGeom>
              <a:avLst/>
              <a:gdLst/>
              <a:ahLst/>
              <a:cxnLst/>
              <a:rect l="l" t="t" r="r" b="b"/>
              <a:pathLst>
                <a:path w="2200409" h="2200409">
                  <a:moveTo>
                    <a:pt x="0" y="0"/>
                  </a:moveTo>
                  <a:lnTo>
                    <a:pt x="2200409" y="0"/>
                  </a:lnTo>
                  <a:lnTo>
                    <a:pt x="2200409" y="2200409"/>
                  </a:lnTo>
                  <a:lnTo>
                    <a:pt x="0" y="220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45630" y="-38100"/>
              <a:ext cx="1851913" cy="382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7"/>
                </a:lnSpc>
              </a:pPr>
              <a:r>
                <a:rPr lang="en-US" sz="1112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Kooth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59678" y="2085607"/>
              <a:ext cx="1681053" cy="521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"/>
                </a:lnSpc>
              </a:pPr>
              <a:r>
                <a:rPr lang="en-US" sz="476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Kooth offer free, safe and anonymous support for young people. 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590615" y="3436377"/>
            <a:ext cx="1075727" cy="1375143"/>
            <a:chOff x="0" y="-28575"/>
            <a:chExt cx="2151453" cy="2750286"/>
          </a:xfrm>
        </p:grpSpPr>
        <p:sp>
          <p:nvSpPr>
            <p:cNvPr id="45" name="Freeform 45"/>
            <p:cNvSpPr/>
            <p:nvPr/>
          </p:nvSpPr>
          <p:spPr>
            <a:xfrm>
              <a:off x="0" y="192973"/>
              <a:ext cx="1779667" cy="1779667"/>
            </a:xfrm>
            <a:custGeom>
              <a:avLst/>
              <a:gdLst/>
              <a:ahLst/>
              <a:cxnLst/>
              <a:rect l="l" t="t" r="r" b="b"/>
              <a:pathLst>
                <a:path w="1779667" h="1779667">
                  <a:moveTo>
                    <a:pt x="0" y="0"/>
                  </a:moveTo>
                  <a:lnTo>
                    <a:pt x="1779667" y="0"/>
                  </a:lnTo>
                  <a:lnTo>
                    <a:pt x="1779667" y="1779667"/>
                  </a:lnTo>
                  <a:lnTo>
                    <a:pt x="0" y="1779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68066" y="-28575"/>
              <a:ext cx="1983387" cy="314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43"/>
                </a:lnSpc>
              </a:pPr>
              <a:r>
                <a:rPr lang="en-US" sz="959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Cruse Helpline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81904" y="1812871"/>
              <a:ext cx="1450417" cy="90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"/>
                </a:lnSpc>
              </a:pPr>
              <a:r>
                <a:rPr lang="en-US" sz="411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Cruse offer support, advice, and information for children, young people, and adults when someone dies, with a dedicated service for young people called "Hope Again."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926011" y="5214078"/>
            <a:ext cx="1045092" cy="1537414"/>
            <a:chOff x="0" y="-38100"/>
            <a:chExt cx="2090183" cy="3074828"/>
          </a:xfrm>
        </p:grpSpPr>
        <p:sp>
          <p:nvSpPr>
            <p:cNvPr id="49" name="Freeform 49"/>
            <p:cNvSpPr/>
            <p:nvPr/>
          </p:nvSpPr>
          <p:spPr>
            <a:xfrm>
              <a:off x="0" y="256874"/>
              <a:ext cx="2060569" cy="2060569"/>
            </a:xfrm>
            <a:custGeom>
              <a:avLst/>
              <a:gdLst/>
              <a:ahLst/>
              <a:cxnLst/>
              <a:rect l="l" t="t" r="r" b="b"/>
              <a:pathLst>
                <a:path w="2060569" h="2060569">
                  <a:moveTo>
                    <a:pt x="0" y="0"/>
                  </a:moveTo>
                  <a:lnTo>
                    <a:pt x="2060569" y="0"/>
                  </a:lnTo>
                  <a:lnTo>
                    <a:pt x="2060569" y="2060569"/>
                  </a:lnTo>
                  <a:lnTo>
                    <a:pt x="0" y="206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76416" y="-38100"/>
              <a:ext cx="1913767" cy="385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9"/>
                </a:lnSpc>
              </a:pPr>
              <a:r>
                <a:rPr lang="en-US" sz="1149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YoungMinds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76416" y="2155204"/>
              <a:ext cx="1737201" cy="881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9"/>
                </a:lnSpc>
              </a:pPr>
              <a:r>
                <a:rPr lang="en-US" sz="492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Offer tailored information, advice and support to parents and carers who are concerned about their child or young person’s mental health.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3870978" y="1438485"/>
            <a:ext cx="1074726" cy="1552955"/>
            <a:chOff x="0" y="-38100"/>
            <a:chExt cx="2149452" cy="3105909"/>
          </a:xfrm>
        </p:grpSpPr>
        <p:sp>
          <p:nvSpPr>
            <p:cNvPr id="53" name="Freeform 53"/>
            <p:cNvSpPr/>
            <p:nvPr/>
          </p:nvSpPr>
          <p:spPr>
            <a:xfrm>
              <a:off x="0" y="176023"/>
              <a:ext cx="2149450" cy="2149450"/>
            </a:xfrm>
            <a:custGeom>
              <a:avLst/>
              <a:gdLst/>
              <a:ahLst/>
              <a:cxnLst/>
              <a:rect l="l" t="t" r="r" b="b"/>
              <a:pathLst>
                <a:path w="2149450" h="2149450">
                  <a:moveTo>
                    <a:pt x="0" y="0"/>
                  </a:moveTo>
                  <a:lnTo>
                    <a:pt x="2149450" y="0"/>
                  </a:lnTo>
                  <a:lnTo>
                    <a:pt x="2149450" y="2149450"/>
                  </a:lnTo>
                  <a:lnTo>
                    <a:pt x="0" y="2149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38588" y="2185899"/>
              <a:ext cx="1756312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7"/>
                </a:lnSpc>
              </a:pPr>
              <a:r>
                <a:rPr lang="en-US" sz="497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Offers support to anyone in distress, including young people, through a 24/7 confidential helpline, text messaging or face-to-face.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14632" y="-38100"/>
              <a:ext cx="1934820" cy="385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27"/>
                </a:lnSpc>
              </a:pPr>
              <a:r>
                <a:rPr lang="en-US" sz="1161">
                  <a:solidFill>
                    <a:srgbClr val="000000"/>
                  </a:solidFill>
                  <a:latin typeface="Anton"/>
                  <a:ea typeface="Anton"/>
                  <a:cs typeface="Anton"/>
                  <a:sym typeface="Anton"/>
                </a:rPr>
                <a:t>Samaritans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2417163" cy="1234082"/>
            <a:chOff x="0" y="0"/>
            <a:chExt cx="6106985" cy="6069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06985" cy="606944"/>
            </a:xfrm>
            <a:custGeom>
              <a:avLst/>
              <a:gdLst/>
              <a:ahLst/>
              <a:cxnLst/>
              <a:rect l="l" t="t" r="r" b="b"/>
              <a:pathLst>
                <a:path w="6106985" h="606944">
                  <a:moveTo>
                    <a:pt x="0" y="0"/>
                  </a:moveTo>
                  <a:lnTo>
                    <a:pt x="6106985" y="0"/>
                  </a:lnTo>
                  <a:lnTo>
                    <a:pt x="6106985" y="606944"/>
                  </a:lnTo>
                  <a:lnTo>
                    <a:pt x="0" y="606944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06985" cy="568844"/>
            </a:xfrm>
            <a:prstGeom prst="rect">
              <a:avLst/>
            </a:prstGeom>
          </p:spPr>
          <p:txBody>
            <a:bodyPr lIns="37017" tIns="37017" rIns="37017" bIns="37017" rtlCol="0" anchor="ctr"/>
            <a:lstStyle/>
            <a:p>
              <a:pPr algn="ctr">
                <a:lnSpc>
                  <a:spcPts val="1165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78106"/>
            <a:ext cx="11506200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Facts about self-harm and suicide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38400" y="1484552"/>
            <a:ext cx="89154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8013" lvl="1" indent="-214007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13% of young people have engaged in self-harm</a:t>
            </a:r>
          </a:p>
          <a:p>
            <a:endParaRPr lang="en-US" sz="24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28013" lvl="1" indent="-214007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Young women are nearly twice as likely to engage in self-harm than young men</a:t>
            </a:r>
          </a:p>
          <a:p>
            <a:endParaRPr lang="en-US" sz="24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28013" lvl="1" indent="-214007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Individuals who self-harm are at an increased risk of suicide </a:t>
            </a:r>
          </a:p>
          <a:p>
            <a:endParaRPr lang="en-US" sz="24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28013" lvl="1" indent="-214007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Roughly 1 in 20 men and 1 in 12 women have attempted suicide at some time in their life </a:t>
            </a:r>
          </a:p>
          <a:p>
            <a:endParaRPr lang="en-US" sz="24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28013" lvl="1" indent="-214007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 2022 there were 5284 suicides in the UK</a:t>
            </a:r>
          </a:p>
          <a:p>
            <a:endParaRPr lang="en-US" sz="24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28013" lvl="1" indent="-214007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Male suicide rates are three times higher compared to female suicide rates.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353893" y="1484552"/>
            <a:ext cx="1845176" cy="5179441"/>
          </a:xfrm>
          <a:custGeom>
            <a:avLst/>
            <a:gdLst/>
            <a:ahLst/>
            <a:cxnLst/>
            <a:rect l="l" t="t" r="r" b="b"/>
            <a:pathLst>
              <a:path w="2767764" h="7769161">
                <a:moveTo>
                  <a:pt x="2767764" y="0"/>
                </a:moveTo>
                <a:lnTo>
                  <a:pt x="0" y="0"/>
                </a:lnTo>
                <a:lnTo>
                  <a:pt x="0" y="7769161"/>
                </a:lnTo>
                <a:lnTo>
                  <a:pt x="2767764" y="7769161"/>
                </a:lnTo>
                <a:lnTo>
                  <a:pt x="27677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6832203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People who self-harm or express suicidal thoughts are attention-seeking.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TextBox 8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081931-B3F0-2D37-734F-D36AE4E6855E}"/>
              </a:ext>
            </a:extLst>
          </p:cNvPr>
          <p:cNvGrpSpPr/>
          <p:nvPr/>
        </p:nvGrpSpPr>
        <p:grpSpPr>
          <a:xfrm>
            <a:off x="8543397" y="2200407"/>
            <a:ext cx="2962803" cy="857132"/>
            <a:chOff x="8543397" y="2200407"/>
            <a:chExt cx="2962803" cy="857132"/>
          </a:xfrm>
        </p:grpSpPr>
        <p:sp>
          <p:nvSpPr>
            <p:cNvPr id="7" name="Freeform 7"/>
            <p:cNvSpPr/>
            <p:nvPr/>
          </p:nvSpPr>
          <p:spPr>
            <a:xfrm>
              <a:off x="8543397" y="2200407"/>
              <a:ext cx="2962803" cy="857132"/>
            </a:xfrm>
            <a:custGeom>
              <a:avLst/>
              <a:gdLst/>
              <a:ahLst/>
              <a:cxnLst/>
              <a:rect l="l" t="t" r="r" b="b"/>
              <a:pathLst>
                <a:path w="4444204" h="1285698">
                  <a:moveTo>
                    <a:pt x="0" y="0"/>
                  </a:moveTo>
                  <a:lnTo>
                    <a:pt x="4444204" y="0"/>
                  </a:lnTo>
                  <a:lnTo>
                    <a:pt x="4444204" y="1285698"/>
                  </a:lnTo>
                  <a:lnTo>
                    <a:pt x="0" y="1285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92362" y="2391060"/>
              <a:ext cx="1064874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  <a:spcBef>
                  <a:spcPct val="0"/>
                </a:spcBef>
              </a:pPr>
              <a:r>
                <a:rPr lang="en-US" sz="3734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True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402779" y="3685117"/>
            <a:ext cx="127003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37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1" name="Freeform 11"/>
          <p:cNvSpPr/>
          <p:nvPr/>
        </p:nvSpPr>
        <p:spPr>
          <a:xfrm>
            <a:off x="8556393" y="3495689"/>
            <a:ext cx="2962803" cy="857132"/>
          </a:xfrm>
          <a:custGeom>
            <a:avLst/>
            <a:gdLst/>
            <a:ahLst/>
            <a:cxnLst/>
            <a:rect l="l" t="t" r="r" b="b"/>
            <a:pathLst>
              <a:path w="4444204" h="1285698">
                <a:moveTo>
                  <a:pt x="0" y="0"/>
                </a:moveTo>
                <a:lnTo>
                  <a:pt x="4444204" y="0"/>
                </a:lnTo>
                <a:lnTo>
                  <a:pt x="4444204" y="1285698"/>
                </a:lnTo>
                <a:lnTo>
                  <a:pt x="0" y="128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9887977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Fact: </a:t>
            </a: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It may well be that a person wants attention, but only in the sense of calling out for help.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3659" y="2175007"/>
            <a:ext cx="683220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Talking about suicide will plant the idea in someone's head.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B29731-8655-FC9F-DCF5-E6FB7F04C54F}"/>
              </a:ext>
            </a:extLst>
          </p:cNvPr>
          <p:cNvGrpSpPr/>
          <p:nvPr/>
        </p:nvGrpSpPr>
        <p:grpSpPr>
          <a:xfrm>
            <a:off x="8543397" y="2200407"/>
            <a:ext cx="2962803" cy="857132"/>
            <a:chOff x="8543397" y="2200407"/>
            <a:chExt cx="2962803" cy="857132"/>
          </a:xfrm>
        </p:grpSpPr>
        <p:sp>
          <p:nvSpPr>
            <p:cNvPr id="9" name="Freeform 9"/>
            <p:cNvSpPr/>
            <p:nvPr/>
          </p:nvSpPr>
          <p:spPr>
            <a:xfrm>
              <a:off x="8543397" y="2200407"/>
              <a:ext cx="2962803" cy="857132"/>
            </a:xfrm>
            <a:custGeom>
              <a:avLst/>
              <a:gdLst/>
              <a:ahLst/>
              <a:cxnLst/>
              <a:rect l="l" t="t" r="r" b="b"/>
              <a:pathLst>
                <a:path w="5925606" h="1714264">
                  <a:moveTo>
                    <a:pt x="0" y="0"/>
                  </a:moveTo>
                  <a:lnTo>
                    <a:pt x="5925606" y="0"/>
                  </a:lnTo>
                  <a:lnTo>
                    <a:pt x="5925606" y="1714264"/>
                  </a:lnTo>
                  <a:lnTo>
                    <a:pt x="0" y="1714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492362" y="2379947"/>
              <a:ext cx="1064874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  <a:spcBef>
                  <a:spcPct val="0"/>
                </a:spcBef>
              </a:pPr>
              <a:r>
                <a:rPr lang="en-US" sz="3734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True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02779" y="3685117"/>
            <a:ext cx="127003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37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2" name="Freeform 12"/>
          <p:cNvSpPr/>
          <p:nvPr/>
        </p:nvSpPr>
        <p:spPr>
          <a:xfrm>
            <a:off x="8556393" y="3495689"/>
            <a:ext cx="2962803" cy="857132"/>
          </a:xfrm>
          <a:custGeom>
            <a:avLst/>
            <a:gdLst/>
            <a:ahLst/>
            <a:cxnLst/>
            <a:rect l="l" t="t" r="r" b="b"/>
            <a:pathLst>
              <a:path w="4444204" h="1285698">
                <a:moveTo>
                  <a:pt x="0" y="0"/>
                </a:moveTo>
                <a:lnTo>
                  <a:pt x="4444204" y="0"/>
                </a:lnTo>
                <a:lnTo>
                  <a:pt x="4444204" y="1285698"/>
                </a:lnTo>
                <a:lnTo>
                  <a:pt x="0" y="128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9887977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Fact: </a:t>
            </a:r>
            <a:r>
              <a:rPr lang="en-US" sz="5334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Evidence as shown </a:t>
            </a:r>
            <a:r>
              <a:rPr lang="en-US" sz="533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talking openly about suicide can in fact reduce, rather than increase, suicidal behaviour. 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82371"/>
            <a:chOff x="0" y="0"/>
            <a:chExt cx="6896894" cy="716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6499"/>
            </a:xfrm>
            <a:custGeom>
              <a:avLst/>
              <a:gdLst/>
              <a:ahLst/>
              <a:cxnLst/>
              <a:rect l="l" t="t" r="r" b="b"/>
              <a:pathLst>
                <a:path w="6896895" h="716499">
                  <a:moveTo>
                    <a:pt x="0" y="0"/>
                  </a:moveTo>
                  <a:lnTo>
                    <a:pt x="6896895" y="0"/>
                  </a:lnTo>
                  <a:lnTo>
                    <a:pt x="6896895" y="716499"/>
                  </a:lnTo>
                  <a:lnTo>
                    <a:pt x="0" y="716499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7924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6832203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Only people who have a mental health problem self-harm or have suicidal thoughts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TextBox 8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CBBB5F-F265-75DE-03EF-E40A179DEB9A}"/>
              </a:ext>
            </a:extLst>
          </p:cNvPr>
          <p:cNvGrpSpPr/>
          <p:nvPr/>
        </p:nvGrpSpPr>
        <p:grpSpPr>
          <a:xfrm>
            <a:off x="8543397" y="2200407"/>
            <a:ext cx="2962803" cy="857132"/>
            <a:chOff x="8543397" y="2200407"/>
            <a:chExt cx="2962803" cy="857132"/>
          </a:xfrm>
        </p:grpSpPr>
        <p:sp>
          <p:nvSpPr>
            <p:cNvPr id="7" name="Freeform 7"/>
            <p:cNvSpPr/>
            <p:nvPr/>
          </p:nvSpPr>
          <p:spPr>
            <a:xfrm>
              <a:off x="8543397" y="2200407"/>
              <a:ext cx="2962803" cy="857132"/>
            </a:xfrm>
            <a:custGeom>
              <a:avLst/>
              <a:gdLst/>
              <a:ahLst/>
              <a:cxnLst/>
              <a:rect l="l" t="t" r="r" b="b"/>
              <a:pathLst>
                <a:path w="4444204" h="1285698">
                  <a:moveTo>
                    <a:pt x="0" y="0"/>
                  </a:moveTo>
                  <a:lnTo>
                    <a:pt x="4444204" y="0"/>
                  </a:lnTo>
                  <a:lnTo>
                    <a:pt x="4444204" y="1285698"/>
                  </a:lnTo>
                  <a:lnTo>
                    <a:pt x="0" y="1285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92362" y="2391060"/>
              <a:ext cx="1064874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  <a:spcBef>
                  <a:spcPct val="0"/>
                </a:spcBef>
              </a:pPr>
              <a:r>
                <a:rPr lang="en-US" sz="3734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True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402779" y="3685117"/>
            <a:ext cx="127003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373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1" name="Freeform 11"/>
          <p:cNvSpPr/>
          <p:nvPr/>
        </p:nvSpPr>
        <p:spPr>
          <a:xfrm>
            <a:off x="8556393" y="3495689"/>
            <a:ext cx="2962803" cy="857132"/>
          </a:xfrm>
          <a:custGeom>
            <a:avLst/>
            <a:gdLst/>
            <a:ahLst/>
            <a:cxnLst/>
            <a:rect l="l" t="t" r="r" b="b"/>
            <a:pathLst>
              <a:path w="4444204" h="1285698">
                <a:moveTo>
                  <a:pt x="0" y="0"/>
                </a:moveTo>
                <a:lnTo>
                  <a:pt x="4444204" y="0"/>
                </a:lnTo>
                <a:lnTo>
                  <a:pt x="4444204" y="1285698"/>
                </a:lnTo>
                <a:lnTo>
                  <a:pt x="0" y="128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dash"/>
            <a:miter/>
          </a:ln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587"/>
            <a:ext cx="12343873" cy="1272388"/>
            <a:chOff x="0" y="0"/>
            <a:chExt cx="6896894" cy="710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95" cy="710921"/>
            </a:xfrm>
            <a:custGeom>
              <a:avLst/>
              <a:gdLst/>
              <a:ahLst/>
              <a:cxnLst/>
              <a:rect l="l" t="t" r="r" b="b"/>
              <a:pathLst>
                <a:path w="6896895" h="710921">
                  <a:moveTo>
                    <a:pt x="0" y="0"/>
                  </a:moveTo>
                  <a:lnTo>
                    <a:pt x="6896895" y="0"/>
                  </a:lnTo>
                  <a:lnTo>
                    <a:pt x="6896895" y="710921"/>
                  </a:lnTo>
                  <a:lnTo>
                    <a:pt x="0" y="710921"/>
                  </a:lnTo>
                  <a:close/>
                </a:path>
              </a:pathLst>
            </a:custGeom>
            <a:solidFill>
              <a:srgbClr val="FF00BF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896894" cy="682347"/>
            </a:xfrm>
            <a:prstGeom prst="rect">
              <a:avLst/>
            </a:prstGeom>
          </p:spPr>
          <p:txBody>
            <a:bodyPr lIns="32584" tIns="32584" rIns="32584" bIns="32584" rtlCol="0" anchor="ctr"/>
            <a:lstStyle/>
            <a:p>
              <a:pPr algn="ctr">
                <a:lnSpc>
                  <a:spcPts val="1026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175007"/>
            <a:ext cx="9887977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334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Fact: </a:t>
            </a:r>
            <a:r>
              <a:rPr lang="en-US" sz="533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While mental illness can be a contributing factor, anyone can experience thoughts of suicide during difficult </a:t>
            </a:r>
          </a:p>
          <a:p>
            <a:pPr>
              <a:lnSpc>
                <a:spcPts val="6400"/>
              </a:lnSpc>
            </a:pPr>
            <a:r>
              <a:rPr lang="en-US" sz="533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times in their lives.</a:t>
            </a:r>
          </a:p>
        </p:txBody>
      </p:sp>
      <p:sp>
        <p:nvSpPr>
          <p:cNvPr id="6" name="Freeform 6"/>
          <p:cNvSpPr/>
          <p:nvPr/>
        </p:nvSpPr>
        <p:spPr>
          <a:xfrm>
            <a:off x="7399837" y="4976942"/>
            <a:ext cx="4792163" cy="4167185"/>
          </a:xfrm>
          <a:custGeom>
            <a:avLst/>
            <a:gdLst/>
            <a:ahLst/>
            <a:cxnLst/>
            <a:rect l="l" t="t" r="r" b="b"/>
            <a:pathLst>
              <a:path w="7188245" h="6250778">
                <a:moveTo>
                  <a:pt x="0" y="0"/>
                </a:moveTo>
                <a:lnTo>
                  <a:pt x="7188245" y="0"/>
                </a:lnTo>
                <a:lnTo>
                  <a:pt x="7188245" y="6250778"/>
                </a:lnTo>
                <a:lnTo>
                  <a:pt x="0" y="6250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78106"/>
            <a:ext cx="6920063" cy="10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Myth Busting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723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Anton</vt:lpstr>
      <vt:lpstr>Aptos</vt:lpstr>
      <vt:lpstr>Aptos Display</vt:lpstr>
      <vt:lpstr>Arial</vt:lpstr>
      <vt:lpstr>Arimo</vt:lpstr>
      <vt:lpstr>Arimo Bold</vt:lpstr>
      <vt:lpstr>Calibri</vt:lpstr>
      <vt:lpstr>Impact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khan</dc:creator>
  <cp:lastModifiedBy>John khan</cp:lastModifiedBy>
  <cp:revision>1</cp:revision>
  <dcterms:created xsi:type="dcterms:W3CDTF">2024-09-05T09:51:31Z</dcterms:created>
  <dcterms:modified xsi:type="dcterms:W3CDTF">2024-09-05T11:32:07Z</dcterms:modified>
</cp:coreProperties>
</file>